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41"/>
  </p:handoutMasterIdLst>
  <p:sldIdLst>
    <p:sldId id="256" r:id="rId2"/>
    <p:sldId id="257" r:id="rId3"/>
    <p:sldId id="258" r:id="rId4"/>
    <p:sldId id="263" r:id="rId5"/>
    <p:sldId id="293" r:id="rId6"/>
    <p:sldId id="294" r:id="rId7"/>
    <p:sldId id="285" r:id="rId8"/>
    <p:sldId id="278" r:id="rId9"/>
    <p:sldId id="296" r:id="rId10"/>
    <p:sldId id="295" r:id="rId11"/>
    <p:sldId id="279" r:id="rId12"/>
    <p:sldId id="297" r:id="rId13"/>
    <p:sldId id="265" r:id="rId14"/>
    <p:sldId id="292" r:id="rId15"/>
    <p:sldId id="259" r:id="rId16"/>
    <p:sldId id="260" r:id="rId17"/>
    <p:sldId id="261" r:id="rId18"/>
    <p:sldId id="282" r:id="rId19"/>
    <p:sldId id="290" r:id="rId20"/>
    <p:sldId id="266" r:id="rId21"/>
    <p:sldId id="283" r:id="rId22"/>
    <p:sldId id="267" r:id="rId23"/>
    <p:sldId id="268" r:id="rId24"/>
    <p:sldId id="269" r:id="rId25"/>
    <p:sldId id="270" r:id="rId26"/>
    <p:sldId id="291" r:id="rId27"/>
    <p:sldId id="262" r:id="rId28"/>
    <p:sldId id="288" r:id="rId29"/>
    <p:sldId id="271" r:id="rId30"/>
    <p:sldId id="281" r:id="rId31"/>
    <p:sldId id="272" r:id="rId32"/>
    <p:sldId id="264" r:id="rId33"/>
    <p:sldId id="289" r:id="rId34"/>
    <p:sldId id="276" r:id="rId35"/>
    <p:sldId id="273" r:id="rId36"/>
    <p:sldId id="274" r:id="rId37"/>
    <p:sldId id="275" r:id="rId38"/>
    <p:sldId id="277" r:id="rId39"/>
    <p:sldId id="284" r:id="rId40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 autoAdjust="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42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A8CBBE-0AE6-42BC-8E58-A042A0D643AA}" type="datetimeFigureOut">
              <a:rPr lang="en-GB"/>
              <a:pPr>
                <a:defRPr/>
              </a:pPr>
              <a:t>25/05/2017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4D39DA-C901-4E00-BC96-EE83688A3A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67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9BA4-2126-4604-B0C5-4DE6AC9240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492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73E5-D1B4-4D08-90E6-33316E47EE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850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55D57-D1D0-4F41-82B0-69D6409CA2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85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4731F-2C4E-4162-B274-BA5DB30538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958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AA9F4-7C0A-47D6-B833-2C536BEF65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322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AD52-5476-4CF1-9A45-F11C974D9F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249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2DE2-A034-48ED-8BA9-0E52EED4F2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11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22A06-E047-4613-A873-4B0AB19312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89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F7EC-C24E-488C-9851-DB7ED669CE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36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D5A5F-7A4B-4A07-B8E7-312FC4906A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598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DA0EF-DB64-4A04-970F-7CFFA587CB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308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73E6B7-5BD1-476A-B596-0A903E815C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7" descr="Imperial College Londo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600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b.imperial.ac.uk/" TargetMode="External"/><Relationship Id="rId2" Type="http://schemas.openxmlformats.org/officeDocument/2006/relationships/hyperlink" Target="https://intranet.ee.ic.ac.uk/intranet/labweb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25"/>
            <a:ext cx="9144000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2"/>
                </a:solidFill>
              </a:rPr>
              <a:t>EEE First year Design Project</a:t>
            </a:r>
            <a:br>
              <a:rPr lang="en-GB" altLang="en-US" dirty="0">
                <a:solidFill>
                  <a:schemeClr val="accent2"/>
                </a:solidFill>
              </a:rPr>
            </a:br>
            <a:r>
              <a:rPr lang="en-GB" altLang="en-US" i="1" dirty="0">
                <a:solidFill>
                  <a:schemeClr val="accent2"/>
                </a:solidFill>
              </a:rPr>
              <a:t>2014 – 2015 session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652963"/>
            <a:ext cx="6400800" cy="1752600"/>
          </a:xfrm>
        </p:spPr>
        <p:txBody>
          <a:bodyPr/>
          <a:lstStyle/>
          <a:p>
            <a:pPr algn="r" eaLnBrk="1" hangingPunct="1"/>
            <a:r>
              <a:rPr lang="en-GB" altLang="en-US" i="1"/>
              <a:t>Dr Tom Tate</a:t>
            </a:r>
          </a:p>
          <a:p>
            <a:pPr algn="r" eaLnBrk="1" hangingPunct="1"/>
            <a:r>
              <a:rPr lang="en-GB" altLang="en-US" sz="2800" i="1"/>
              <a:t>t.tate@ic.ac.uk</a:t>
            </a:r>
          </a:p>
          <a:p>
            <a:pPr algn="r" eaLnBrk="1" hangingPunct="1"/>
            <a:r>
              <a:rPr lang="en-GB" altLang="en-US" sz="2800" i="1"/>
              <a:t>Phone 46208</a:t>
            </a:r>
            <a:r>
              <a:rPr lang="en-GB" altLang="en-US" i="1"/>
              <a:t> </a:t>
            </a:r>
          </a:p>
        </p:txBody>
      </p:sp>
      <p:pic>
        <p:nvPicPr>
          <p:cNvPr id="2053" name="Picture 5" descr="Imperial College Lon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600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07" y="3306468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Batteries &amp; Pen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The bug should work even with “Used” batteries – batteries are ok if &gt; 4A for 5 seconds when shorted through AVO set to 10A DC range</a:t>
            </a:r>
          </a:p>
          <a:p>
            <a:pPr lvl="1" eaLnBrk="1" hangingPunct="1"/>
            <a:r>
              <a:rPr lang="en-GB" altLang="en-US" dirty="0"/>
              <a:t>Use the online BATMAN order form for extra batteries (link on </a:t>
            </a:r>
            <a:r>
              <a:rPr lang="en-GB" altLang="en-US" dirty="0" err="1"/>
              <a:t>labweb</a:t>
            </a:r>
            <a:r>
              <a:rPr lang="en-GB" altLang="en-US" dirty="0"/>
              <a:t>)</a:t>
            </a:r>
          </a:p>
          <a:p>
            <a:pPr eaLnBrk="1" hangingPunct="1"/>
            <a:r>
              <a:rPr lang="en-GB" altLang="en-US" dirty="0"/>
              <a:t>Use BATMAN for the pen (</a:t>
            </a:r>
            <a:r>
              <a:rPr lang="en-GB" altLang="en-US" i="1" dirty="0"/>
              <a:t>Berol </a:t>
            </a:r>
            <a:r>
              <a:rPr lang="en-GB" i="1" dirty="0"/>
              <a:t>Part Number: S0368870</a:t>
            </a:r>
            <a:r>
              <a:rPr lang="en-GB" dirty="0"/>
              <a:t> </a:t>
            </a:r>
            <a:r>
              <a:rPr lang="en-GB" i="1" dirty="0"/>
              <a:t>: cost does </a:t>
            </a:r>
            <a:r>
              <a:rPr lang="en-GB" i="1" u="sng" dirty="0">
                <a:solidFill>
                  <a:srgbClr val="FF0000"/>
                </a:solidFill>
              </a:rPr>
              <a:t>NOT</a:t>
            </a:r>
            <a:r>
              <a:rPr lang="en-GB" i="1" dirty="0"/>
              <a:t> form part of the budget)</a:t>
            </a:r>
            <a:endParaRPr lang="en-GB" altLang="en-US" i="1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2"/>
                </a:solidFill>
              </a:rPr>
              <a:t>Superbugs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65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/>
              <a:t>Functions beyond the design brief can attract extra marks: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	Parts 2 &amp; 3 have extra marks* available for superbugs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Extra functions could be…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i="1"/>
              <a:t>remote start, increased speed, avoiding collisions, power saving, status indication…etc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55650" y="6165850"/>
            <a:ext cx="698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i="1"/>
              <a:t>*  See Marking scheme on Labweb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accent2"/>
                </a:solidFill>
              </a:rPr>
              <a:t>WWW?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hat</a:t>
            </a:r>
            <a:r>
              <a:rPr lang="en-GB" dirty="0"/>
              <a:t> W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ent</a:t>
            </a:r>
            <a:r>
              <a:rPr lang="en-GB" dirty="0"/>
              <a:t> W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rong</a:t>
            </a:r>
            <a:r>
              <a:rPr lang="en-GB" dirty="0"/>
              <a:t> last year?</a:t>
            </a:r>
          </a:p>
          <a:p>
            <a:pPr lvl="1"/>
            <a:r>
              <a:rPr lang="en-GB" dirty="0"/>
              <a:t>Electrical noise</a:t>
            </a:r>
          </a:p>
          <a:p>
            <a:pPr lvl="1"/>
            <a:r>
              <a:rPr lang="en-GB" dirty="0"/>
              <a:t>No measurement</a:t>
            </a:r>
          </a:p>
          <a:p>
            <a:pPr lvl="1"/>
            <a:r>
              <a:rPr lang="en-GB" dirty="0"/>
              <a:t>Assumption that software fixes everything</a:t>
            </a:r>
          </a:p>
        </p:txBody>
      </p:sp>
    </p:spTree>
    <p:extLst>
      <p:ext uri="{BB962C8B-B14F-4D97-AF65-F5344CB8AC3E}">
        <p14:creationId xmlns:p14="http://schemas.microsoft.com/office/powerpoint/2010/main" val="103294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2"/>
                </a:solidFill>
              </a:rPr>
              <a:t>Group composition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>
                <a:solidFill>
                  <a:srgbClr val="FF0000"/>
                </a:solidFill>
              </a:rPr>
              <a:t>Planning and Management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Groups: Groups are based on tutors’ initials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i="1" dirty="0" err="1"/>
              <a:t>eg</a:t>
            </a:r>
            <a:r>
              <a:rPr lang="en-GB" altLang="en-US" i="1" dirty="0"/>
              <a:t> PANA {Patrick Naylor’s A groups},…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Group Leader, Secretary, Treasurer, </a:t>
            </a:r>
            <a:r>
              <a:rPr lang="en-GB" altLang="en-US" dirty="0" err="1"/>
              <a:t>Countersignatory</a:t>
            </a:r>
            <a:r>
              <a:rPr lang="en-GB" alt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i="1" dirty="0"/>
              <a:t>see listing on </a:t>
            </a:r>
            <a:r>
              <a:rPr lang="en-GB" altLang="en-US" i="1" dirty="0" err="1"/>
              <a:t>labweb</a:t>
            </a:r>
            <a:endParaRPr lang="en-GB" altLang="en-US" i="1" dirty="0"/>
          </a:p>
          <a:p>
            <a:pPr lvl="1" eaLnBrk="1" hangingPunct="1">
              <a:lnSpc>
                <a:spcPct val="90000"/>
              </a:lnSpc>
            </a:pPr>
            <a:r>
              <a:rPr lang="en-GB" altLang="en-US" i="1" dirty="0"/>
              <a:t>Arbitrary assignment can be changed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2"/>
                </a:solidFill>
              </a:rPr>
              <a:t>Group composition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" y="1484784"/>
            <a:ext cx="904919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2"/>
                </a:solidFill>
              </a:rPr>
              <a:t>How will the project work?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547813" y="1484313"/>
            <a:ext cx="619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The design is formalised into three stages: 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79388" y="2133600"/>
            <a:ext cx="2736850" cy="4375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Stage 1(Group)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 Introduce Design Issues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 Investigate work area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 Learn SPICE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 Management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987675" y="2133600"/>
            <a:ext cx="3168650" cy="439102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Stage 2 (Group)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 Propose improvements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 Top level design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 Low level design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 Prototyping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227763" y="2133600"/>
            <a:ext cx="2736850" cy="4391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Stage 3 (Individual)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 Build and test demonstrator system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i="1" dirty="0"/>
              <a:t>Extra – implement on PCB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1 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3989388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Autumn term</a:t>
            </a:r>
            <a:endParaRPr lang="en-GB" altLang="en-US" sz="1800" i="1"/>
          </a:p>
          <a:p>
            <a:pPr lvl="1" eaLnBrk="1" hangingPunct="1"/>
            <a:r>
              <a:rPr lang="en-GB" altLang="en-US"/>
              <a:t>Planning &amp; Management</a:t>
            </a:r>
          </a:p>
          <a:p>
            <a:pPr lvl="1" eaLnBrk="1" hangingPunct="1"/>
            <a:r>
              <a:rPr lang="en-GB" altLang="en-US"/>
              <a:t>Investigate existing toy (1</a:t>
            </a:r>
            <a:r>
              <a:rPr lang="en-GB" altLang="en-US" baseline="30000"/>
              <a:t>st</a:t>
            </a:r>
            <a:r>
              <a:rPr lang="en-GB" altLang="en-US"/>
              <a:t> year lab experiment)</a:t>
            </a:r>
          </a:p>
          <a:p>
            <a:pPr lvl="1" eaLnBrk="1" hangingPunct="1"/>
            <a:r>
              <a:rPr lang="en-GB" altLang="en-US"/>
              <a:t>Introduction to SPICE simulation</a:t>
            </a:r>
          </a:p>
          <a:p>
            <a:pPr lvl="1" eaLnBrk="1" hangingPunct="1"/>
            <a:r>
              <a:rPr lang="en-GB" altLang="en-US"/>
              <a:t>Propose enhancements to toy</a:t>
            </a:r>
          </a:p>
          <a:p>
            <a:pPr lvl="1" eaLnBrk="1" hangingPunct="1"/>
            <a:r>
              <a:rPr lang="en-GB" altLang="en-US"/>
              <a:t>Upload report to Blackboard, by end of term</a:t>
            </a:r>
            <a:endParaRPr lang="en-GB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Resources (stage 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1</a:t>
            </a:r>
            <a:r>
              <a:rPr lang="en-GB" altLang="en-US" baseline="30000" dirty="0"/>
              <a:t>st</a:t>
            </a:r>
            <a:r>
              <a:rPr lang="en-GB" altLang="en-US" dirty="0"/>
              <a:t> year lab experiments</a:t>
            </a:r>
          </a:p>
          <a:p>
            <a:pPr eaLnBrk="1" hangingPunct="1"/>
            <a:r>
              <a:rPr lang="en-GB" altLang="en-US" dirty="0" err="1"/>
              <a:t>Labweb</a:t>
            </a:r>
            <a:r>
              <a:rPr lang="en-GB" altLang="en-US" dirty="0"/>
              <a:t> </a:t>
            </a:r>
            <a:r>
              <a:rPr lang="en-GB" altLang="en-US" sz="2000" i="1" dirty="0">
                <a:hlinkClick r:id="rId2"/>
              </a:rPr>
              <a:t>https://intranet.ee.ic.ac.uk/intranet/labweb/</a:t>
            </a:r>
            <a:endParaRPr lang="en-GB" altLang="en-US" sz="2000" i="1" dirty="0"/>
          </a:p>
          <a:p>
            <a:pPr lvl="1" eaLnBrk="1" hangingPunct="1"/>
            <a:r>
              <a:rPr lang="en-GB" altLang="en-US" i="1" dirty="0"/>
              <a:t>Includes archive of FAQs from previous years</a:t>
            </a:r>
          </a:p>
          <a:p>
            <a:pPr eaLnBrk="1" hangingPunct="1"/>
            <a:r>
              <a:rPr lang="en-GB" altLang="en-US" dirty="0"/>
              <a:t>PSPICE on networked EED computers</a:t>
            </a:r>
          </a:p>
          <a:p>
            <a:pPr eaLnBrk="1" hangingPunct="1"/>
            <a:r>
              <a:rPr lang="en-GB" altLang="en-US" dirty="0"/>
              <a:t>Blackboard </a:t>
            </a:r>
            <a:r>
              <a:rPr lang="en-GB" altLang="en-US" sz="2000" i="1" dirty="0">
                <a:hlinkClick r:id="rId3"/>
              </a:rPr>
              <a:t>https://bb.imperial.ac.uk/</a:t>
            </a:r>
            <a:endParaRPr lang="en-GB" altLang="en-US" sz="20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Project management</a:t>
            </a:r>
          </a:p>
          <a:p>
            <a:pPr lvl="1" eaLnBrk="1" hangingPunct="1"/>
            <a:r>
              <a:rPr lang="en-GB" altLang="en-US"/>
              <a:t>Set up meeting schedules</a:t>
            </a:r>
          </a:p>
          <a:p>
            <a:pPr lvl="1" eaLnBrk="1" hangingPunct="1"/>
            <a:r>
              <a:rPr lang="en-GB" altLang="en-US"/>
              <a:t>Set up communications</a:t>
            </a:r>
          </a:p>
          <a:p>
            <a:pPr lvl="1" eaLnBrk="1" hangingPunct="1"/>
            <a:r>
              <a:rPr lang="en-GB" altLang="en-US"/>
              <a:t>Agree how to manage personnel issues</a:t>
            </a:r>
          </a:p>
          <a:p>
            <a:pPr lvl="1" eaLnBrk="1" hangingPunct="1"/>
            <a:r>
              <a:rPr lang="en-GB" altLang="en-US"/>
              <a:t>Agree how to manage red flag issues</a:t>
            </a:r>
          </a:p>
          <a:p>
            <a:pPr lvl="1" eaLnBrk="1" hangingPunct="1"/>
            <a:r>
              <a:rPr lang="en-GB" altLang="en-US"/>
              <a:t>Record progress</a:t>
            </a:r>
          </a:p>
          <a:p>
            <a:pPr lvl="2" eaLnBrk="1" hangingPunct="1"/>
            <a:r>
              <a:rPr lang="en-GB" altLang="en-US"/>
              <a:t>Team meetings (minutes)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1</a:t>
            </a:r>
            <a:endParaRPr lang="en-GB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Project Planning </a:t>
            </a:r>
          </a:p>
          <a:p>
            <a:pPr lvl="1" eaLnBrk="1" hangingPunct="1"/>
            <a:r>
              <a:rPr lang="en-GB" altLang="en-US"/>
              <a:t>Define the task(s)</a:t>
            </a:r>
          </a:p>
          <a:p>
            <a:pPr lvl="2" eaLnBrk="1" hangingPunct="1"/>
            <a:r>
              <a:rPr lang="en-GB" altLang="en-US"/>
              <a:t>Break down into sub tasks </a:t>
            </a:r>
          </a:p>
          <a:p>
            <a:pPr lvl="1" eaLnBrk="1" hangingPunct="1"/>
            <a:r>
              <a:rPr lang="en-GB" altLang="en-US"/>
              <a:t>Assign responsibilities</a:t>
            </a:r>
          </a:p>
          <a:p>
            <a:pPr lvl="2" eaLnBrk="1" hangingPunct="1"/>
            <a:r>
              <a:rPr lang="en-GB" altLang="en-US"/>
              <a:t>Select sub-groups &amp; tasks</a:t>
            </a:r>
          </a:p>
          <a:p>
            <a:pPr lvl="1" eaLnBrk="1" hangingPunct="1"/>
            <a:r>
              <a:rPr lang="en-GB" altLang="en-US"/>
              <a:t>Assign workpackages</a:t>
            </a:r>
          </a:p>
          <a:p>
            <a:pPr lvl="2" eaLnBrk="1" hangingPunct="1"/>
            <a:r>
              <a:rPr lang="en-GB" altLang="en-US"/>
              <a:t>Planning (time plan)</a:t>
            </a:r>
          </a:p>
          <a:p>
            <a:pPr lvl="2" eaLnBrk="1" hangingPunct="1"/>
            <a:r>
              <a:rPr lang="en-GB" altLang="en-US"/>
              <a:t>Define success criteria</a:t>
            </a:r>
          </a:p>
          <a:p>
            <a:pPr eaLnBrk="1" hangingPunct="1"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25238" r="7053" b="10952"/>
          <a:stretch/>
        </p:blipFill>
        <p:spPr>
          <a:xfrm>
            <a:off x="-15547" y="1412776"/>
            <a:ext cx="9124051" cy="547260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Design Project: Objectives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Self Education</a:t>
            </a:r>
          </a:p>
          <a:p>
            <a:pPr lvl="1" eaLnBrk="1" hangingPunct="1"/>
            <a:r>
              <a:rPr lang="en-GB" altLang="en-US"/>
              <a:t>Look up what you do not know/understand</a:t>
            </a:r>
          </a:p>
          <a:p>
            <a:pPr lvl="1" eaLnBrk="1" hangingPunct="1"/>
            <a:r>
              <a:rPr lang="en-GB" altLang="en-US"/>
              <a:t>Discuss topics in a group</a:t>
            </a:r>
          </a:p>
          <a:p>
            <a:pPr eaLnBrk="1" hangingPunct="1"/>
            <a:r>
              <a:rPr lang="en-GB" altLang="en-US"/>
              <a:t>Creativity</a:t>
            </a:r>
          </a:p>
          <a:p>
            <a:pPr lvl="1" eaLnBrk="1" hangingPunct="1"/>
            <a:r>
              <a:rPr lang="en-GB" altLang="en-US"/>
              <a:t>Have an inquisitive mind</a:t>
            </a:r>
          </a:p>
          <a:p>
            <a:pPr lvl="1" eaLnBrk="1" hangingPunct="1"/>
            <a:r>
              <a:rPr lang="en-GB" altLang="en-US"/>
              <a:t>Experiment</a:t>
            </a:r>
          </a:p>
          <a:p>
            <a:pPr lvl="1" eaLnBrk="1" hangingPunct="1"/>
            <a:r>
              <a:rPr lang="en-GB" altLang="en-US"/>
              <a:t>Try out your ideas and explain the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Time Plan</a:t>
            </a:r>
          </a:p>
          <a:p>
            <a:pPr eaLnBrk="1" hangingPunct="1"/>
            <a:r>
              <a:rPr lang="en-GB" altLang="en-US"/>
              <a:t>Different ways to illustrate interdependencies, deadlines, milestones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3763"/>
            <a:ext cx="8042275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795963" y="630872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Interdependency chart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1</a:t>
            </a:r>
          </a:p>
        </p:txBody>
      </p:sp>
      <p:graphicFrame>
        <p:nvGraphicFramePr>
          <p:cNvPr id="2253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763713" y="2420938"/>
          <a:ext cx="56165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Document" r:id="rId3" imgW="6341708" imgH="4818731" progId="Word.Document.8">
                  <p:embed/>
                </p:oleObj>
              </mc:Choice>
              <mc:Fallback>
                <p:oleObj name="Document" r:id="rId3" imgW="6341708" imgH="4818731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420938"/>
                        <a:ext cx="56165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468313" y="1268413"/>
            <a:ext cx="8229600" cy="17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Time Plan</a:t>
            </a:r>
          </a:p>
          <a:p>
            <a:pPr eaLnBrk="1" hangingPunct="1"/>
            <a:r>
              <a:rPr lang="en-GB" altLang="en-US"/>
              <a:t>Or a Gant chart: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Team meetings and minutes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Example: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400" i="1" dirty="0"/>
              <a:t>Meeting: 21/11 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400" i="1" dirty="0"/>
              <a:t>	Present</a:t>
            </a:r>
            <a:r>
              <a:rPr lang="en-GB" altLang="en-US" sz="2400" dirty="0"/>
              <a:t>: A. Andrew , B. Brian, C. Cleaver,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400" i="1" dirty="0"/>
              <a:t>	Apologies</a:t>
            </a:r>
            <a:r>
              <a:rPr lang="en-GB" altLang="en-US" sz="2400" dirty="0"/>
              <a:t>: D. Drake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400" i="1" dirty="0"/>
              <a:t>	Absent</a:t>
            </a:r>
            <a:r>
              <a:rPr lang="en-GB" altLang="en-US" sz="2400" dirty="0"/>
              <a:t>: E. Edwards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400" i="1" dirty="0"/>
              <a:t>Issues from previous meeting</a:t>
            </a:r>
            <a:r>
              <a:rPr lang="en-GB" altLang="en-US" sz="2400" dirty="0"/>
              <a:t>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/>
              <a:t>	Work to be completed by Friday night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400" i="1" dirty="0"/>
              <a:t>Action Points</a:t>
            </a:r>
            <a:r>
              <a:rPr lang="en-GB" altLang="en-US" sz="2400" dirty="0"/>
              <a:t>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/>
              <a:t>	E. Edwards simulates all circuits by 12/12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/>
              <a:t>	A. Andrew writes report by 19/12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Basic investigations</a:t>
            </a:r>
          </a:p>
          <a:p>
            <a:pPr eaLnBrk="1" hangingPunct="1"/>
            <a:r>
              <a:rPr lang="en-GB" altLang="en-US"/>
              <a:t>Complete (individual) Bug experiment</a:t>
            </a:r>
          </a:p>
          <a:p>
            <a:pPr eaLnBrk="1" hangingPunct="1"/>
            <a:r>
              <a:rPr lang="en-GB" altLang="en-US"/>
              <a:t>Discuss results within the group</a:t>
            </a:r>
          </a:p>
          <a:p>
            <a:pPr eaLnBrk="1" hangingPunct="1"/>
            <a:r>
              <a:rPr lang="en-GB" altLang="en-US"/>
              <a:t>Define good and bad points of initial bugs</a:t>
            </a:r>
          </a:p>
          <a:p>
            <a:pPr eaLnBrk="1" hangingPunct="1"/>
            <a:r>
              <a:rPr lang="en-GB" altLang="en-US"/>
              <a:t>Discuss simulations and their merits / shortcomings</a:t>
            </a:r>
          </a:p>
          <a:p>
            <a:pPr eaLnBrk="1" hangingPunct="1">
              <a:buFontTx/>
              <a:buNone/>
            </a:pPr>
            <a:r>
              <a:rPr lang="en-GB" altLang="en-US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1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Propose enhancements</a:t>
            </a:r>
          </a:p>
          <a:p>
            <a:pPr eaLnBrk="1" hangingPunct="1"/>
            <a:r>
              <a:rPr lang="en-GB" altLang="en-US"/>
              <a:t>Propose a method in broad outline </a:t>
            </a:r>
            <a:r>
              <a:rPr lang="en-GB" altLang="en-US" i="1"/>
              <a:t>(your final design may differ from this!)</a:t>
            </a:r>
          </a:p>
          <a:p>
            <a:pPr eaLnBrk="1" hangingPunct="1"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Project planning, milestones, deliverables, etc.</a:t>
            </a:r>
          </a:p>
          <a:p>
            <a:pPr eaLnBrk="1" hangingPunct="1"/>
            <a:r>
              <a:rPr lang="en-GB" altLang="en-US"/>
              <a:t>Decide how to organise your team and what to do when things go wrong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107950" y="3860800"/>
            <a:ext cx="8496300" cy="2376488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i="1" dirty="0">
                <a:solidFill>
                  <a:schemeClr val="accent2"/>
                </a:solidFill>
              </a:rPr>
              <a:t>Stage 1: To be completed by end of Autumn term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140200" y="2636838"/>
            <a:ext cx="4394200" cy="2157412"/>
          </a:xfrm>
          <a:prstGeom prst="wedgeEllipseCallout">
            <a:avLst>
              <a:gd name="adj1" fmla="val -76444"/>
              <a:gd name="adj2" fmla="val -5206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Only the group Secretary will be able to submit the report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27175"/>
            <a:ext cx="8291513" cy="4710137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Upload cover page and </a:t>
            </a:r>
            <a:r>
              <a:rPr lang="en-GB" altLang="en-US" dirty="0">
                <a:solidFill>
                  <a:srgbClr val="FF0000"/>
                </a:solidFill>
              </a:rPr>
              <a:t>report</a:t>
            </a:r>
            <a:r>
              <a:rPr lang="en-GB" altLang="en-US" dirty="0"/>
              <a:t> to Blackboard, by </a:t>
            </a:r>
            <a:r>
              <a:rPr lang="en-GB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23.59</a:t>
            </a: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GB" alt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 2014</a:t>
            </a:r>
          </a:p>
          <a:p>
            <a:pPr eaLnBrk="1" hangingPunct="1">
              <a:defRPr/>
            </a:pPr>
            <a:r>
              <a:rPr lang="en-GB" altLang="en-US" dirty="0"/>
              <a:t>Report contains:</a:t>
            </a:r>
            <a:r>
              <a:rPr lang="en-GB" altLang="en-US" i="1" dirty="0"/>
              <a:t> </a:t>
            </a:r>
          </a:p>
          <a:p>
            <a:pPr lvl="1" eaLnBrk="1" hangingPunct="1">
              <a:defRPr/>
            </a:pPr>
            <a:r>
              <a:rPr lang="en-GB" altLang="en-US" i="1" dirty="0"/>
              <a:t>Management</a:t>
            </a:r>
          </a:p>
          <a:p>
            <a:pPr lvl="1" eaLnBrk="1" hangingPunct="1">
              <a:defRPr/>
            </a:pPr>
            <a:r>
              <a:rPr lang="en-GB" altLang="en-US" i="1" dirty="0"/>
              <a:t>Planning</a:t>
            </a:r>
          </a:p>
          <a:p>
            <a:pPr lvl="1" eaLnBrk="1" hangingPunct="1">
              <a:defRPr/>
            </a:pPr>
            <a:r>
              <a:rPr lang="en-GB" altLang="en-US" i="1" dirty="0"/>
              <a:t>Collated </a:t>
            </a:r>
            <a:r>
              <a:rPr lang="en-GB" altLang="en-US" i="1" dirty="0" err="1"/>
              <a:t>Eebug</a:t>
            </a:r>
            <a:r>
              <a:rPr lang="en-GB" altLang="en-US" i="1" dirty="0"/>
              <a:t> data: define the starting point</a:t>
            </a:r>
          </a:p>
          <a:p>
            <a:pPr lvl="1" eaLnBrk="1" hangingPunct="1">
              <a:defRPr/>
            </a:pPr>
            <a:r>
              <a:rPr lang="en-GB" altLang="en-US" i="1" dirty="0"/>
              <a:t>Broad outline of enhancement</a:t>
            </a:r>
          </a:p>
          <a:p>
            <a:pPr eaLnBrk="1" hangingPunct="1">
              <a:defRPr/>
            </a:pPr>
            <a:r>
              <a:rPr lang="en-GB" altLang="en-US" i="1" dirty="0"/>
              <a:t>Everyone contributes to the report!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/>
              <a:t>Reports for stages 1 &amp; 2 will be uploaded to Blackboard (</a:t>
            </a:r>
            <a:r>
              <a:rPr lang="en-GB" altLang="en-US" i="1"/>
              <a:t>Turnitin plagiarism check</a:t>
            </a:r>
            <a:r>
              <a:rPr lang="en-GB" altLang="en-US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Only the group secretary will have access.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Upload details will be published on labweb: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Cover page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Word limit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Format (</a:t>
            </a:r>
            <a:r>
              <a:rPr lang="en-GB" altLang="en-US" i="1"/>
              <a:t>pdf: Must have selectable text</a:t>
            </a:r>
            <a:r>
              <a:rPr lang="en-GB" altLang="en-US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Any other upload instructions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Submitting reports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276600" y="3644900"/>
            <a:ext cx="51831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i="1">
                <a:solidFill>
                  <a:srgbClr val="FF0000"/>
                </a:solidFill>
              </a:rPr>
              <a:t>I’ll publish this mid-november, once I’ve sorted out Blackboard ! </a:t>
            </a:r>
            <a:endParaRPr lang="en-GB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2 Overview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89388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Spring Term</a:t>
            </a:r>
          </a:p>
          <a:p>
            <a:pPr eaLnBrk="1" hangingPunct="1"/>
            <a:r>
              <a:rPr lang="en-GB" altLang="en-US"/>
              <a:t>Enhance the toy functionality</a:t>
            </a:r>
          </a:p>
          <a:p>
            <a:pPr lvl="1" eaLnBrk="1" hangingPunct="1"/>
            <a:r>
              <a:rPr lang="en-GB" altLang="en-US"/>
              <a:t>Planning &amp; management</a:t>
            </a:r>
          </a:p>
          <a:p>
            <a:pPr lvl="1" eaLnBrk="1" hangingPunct="1"/>
            <a:r>
              <a:rPr lang="en-GB" altLang="en-US"/>
              <a:t>Top level and low level design</a:t>
            </a:r>
          </a:p>
          <a:p>
            <a:pPr lvl="1" eaLnBrk="1" hangingPunct="1"/>
            <a:r>
              <a:rPr lang="en-GB" altLang="en-US"/>
              <a:t>Discuss results, application</a:t>
            </a:r>
          </a:p>
          <a:p>
            <a:pPr lvl="1" eaLnBrk="1" hangingPunct="1"/>
            <a:r>
              <a:rPr lang="en-GB" altLang="en-US"/>
              <a:t>Blackboard design submission deadline at end of term</a:t>
            </a:r>
            <a:endParaRPr lang="en-GB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Resources</a:t>
            </a:r>
            <a:r>
              <a:rPr lang="en-GB" altLang="en-US"/>
              <a:t> </a:t>
            </a:r>
            <a:r>
              <a:rPr lang="en-GB" altLang="en-US">
                <a:solidFill>
                  <a:schemeClr val="accent2"/>
                </a:solidFill>
              </a:rPr>
              <a:t>(stage 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21088"/>
          </a:xfrm>
        </p:spPr>
        <p:txBody>
          <a:bodyPr/>
          <a:lstStyle/>
          <a:p>
            <a:pPr eaLnBrk="1" hangingPunct="1"/>
            <a:r>
              <a:rPr lang="en-GB" altLang="en-US" dirty="0"/>
              <a:t>Access to prototype budget £8 per group</a:t>
            </a:r>
          </a:p>
          <a:p>
            <a:pPr lvl="1" eaLnBrk="1" hangingPunct="1"/>
            <a:r>
              <a:rPr lang="en-GB" altLang="en-US" i="1" dirty="0"/>
              <a:t>Total project budget is £8(n+1), n people in the group</a:t>
            </a:r>
          </a:p>
          <a:p>
            <a:pPr eaLnBrk="1" hangingPunct="1"/>
            <a:r>
              <a:rPr lang="en-GB" altLang="en-US" dirty="0"/>
              <a:t>Use of lab</a:t>
            </a:r>
          </a:p>
          <a:p>
            <a:pPr eaLnBrk="1" hangingPunct="1"/>
            <a:r>
              <a:rPr lang="en-GB" altLang="en-US" dirty="0"/>
              <a:t>Expenditure must be requested by group treasurer and authorised by the </a:t>
            </a:r>
            <a:r>
              <a:rPr lang="en-GB" altLang="en-US" dirty="0" err="1"/>
              <a:t>countersignatory</a:t>
            </a:r>
            <a:r>
              <a:rPr lang="en-GB" altLang="en-US" dirty="0"/>
              <a:t> (web form on </a:t>
            </a:r>
            <a:r>
              <a:rPr lang="en-GB" altLang="en-US" dirty="0" err="1"/>
              <a:t>labweb</a:t>
            </a:r>
            <a:r>
              <a:rPr lang="en-GB" altLang="en-US" dirty="0"/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Detailed design and testing</a:t>
            </a:r>
            <a:r>
              <a:rPr lang="en-GB" altLang="en-US"/>
              <a:t>, leading to agreed  circuit</a:t>
            </a:r>
          </a:p>
          <a:p>
            <a:pPr lvl="1" eaLnBrk="1" hangingPunct="1"/>
            <a:r>
              <a:rPr lang="en-GB" altLang="en-US"/>
              <a:t>Low and high level design of circuits</a:t>
            </a:r>
          </a:p>
          <a:p>
            <a:pPr lvl="1" eaLnBrk="1" hangingPunct="1"/>
            <a:r>
              <a:rPr lang="en-GB" altLang="en-US"/>
              <a:t>Testing of subcircuits</a:t>
            </a:r>
          </a:p>
          <a:p>
            <a:pPr lvl="1" eaLnBrk="1" hangingPunct="1"/>
            <a:r>
              <a:rPr lang="en-GB" altLang="en-US"/>
              <a:t>Integration of circuits into single package</a:t>
            </a:r>
          </a:p>
          <a:p>
            <a:pPr lvl="1" eaLnBrk="1" hangingPunct="1"/>
            <a:r>
              <a:rPr lang="en-GB" altLang="en-US"/>
              <a:t>Final circuit design</a:t>
            </a:r>
          </a:p>
          <a:p>
            <a:pPr lvl="1" eaLnBrk="1" hangingPunct="1"/>
            <a:r>
              <a:rPr lang="en-GB" altLang="en-US"/>
              <a:t>Submission of design report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Design Project: Motivation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Engineering is team work</a:t>
            </a:r>
          </a:p>
          <a:p>
            <a:pPr lvl="1" eaLnBrk="1" hangingPunct="1"/>
            <a:r>
              <a:rPr lang="en-GB" altLang="en-US"/>
              <a:t>Apply 1</a:t>
            </a:r>
            <a:r>
              <a:rPr lang="en-GB" altLang="en-US" baseline="30000"/>
              <a:t>st</a:t>
            </a:r>
            <a:r>
              <a:rPr lang="en-GB" altLang="en-US"/>
              <a:t> year courses to ‘real life’ engineering problem</a:t>
            </a:r>
          </a:p>
          <a:p>
            <a:pPr lvl="2" eaLnBrk="1" hangingPunct="1"/>
            <a:r>
              <a:rPr lang="en-GB" altLang="en-US" i="1">
                <a:solidFill>
                  <a:srgbClr val="FF0000"/>
                </a:solidFill>
              </a:rPr>
              <a:t>Application of expertise</a:t>
            </a:r>
          </a:p>
          <a:p>
            <a:pPr lvl="1" eaLnBrk="1" hangingPunct="1"/>
            <a:r>
              <a:rPr lang="en-GB" altLang="en-US"/>
              <a:t>Learn how to design</a:t>
            </a:r>
          </a:p>
          <a:p>
            <a:pPr lvl="2" eaLnBrk="1" hangingPunct="1"/>
            <a:r>
              <a:rPr lang="en-GB" altLang="en-US" i="1">
                <a:solidFill>
                  <a:srgbClr val="FF0000"/>
                </a:solidFill>
              </a:rPr>
              <a:t>Formalise the design process</a:t>
            </a:r>
          </a:p>
          <a:p>
            <a:pPr lvl="1" eaLnBrk="1" hangingPunct="1"/>
            <a:r>
              <a:rPr lang="en-GB" altLang="en-US"/>
              <a:t>Learn to cope with new subjects</a:t>
            </a:r>
          </a:p>
          <a:p>
            <a:pPr lvl="2" eaLnBrk="1" hangingPunct="1"/>
            <a:r>
              <a:rPr lang="en-GB" altLang="en-US" i="1">
                <a:solidFill>
                  <a:srgbClr val="FF0000"/>
                </a:solidFill>
              </a:rPr>
              <a:t>Creativity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1 week of lab time set aside for project work in the middle of Spring term</a:t>
            </a:r>
          </a:p>
          <a:p>
            <a:pPr eaLnBrk="1" hangingPunct="1"/>
            <a:r>
              <a:rPr lang="en-GB" altLang="en-US" dirty="0"/>
              <a:t>Nominal Stage 2 budget is £8 per group</a:t>
            </a:r>
          </a:p>
          <a:p>
            <a:pPr lvl="1" eaLnBrk="1" hangingPunct="1"/>
            <a:r>
              <a:rPr lang="en-GB" altLang="en-US" dirty="0"/>
              <a:t>(but could be greater so long as total budget is not exceeded)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i="1">
                <a:solidFill>
                  <a:schemeClr val="accent2"/>
                </a:solidFill>
              </a:rPr>
              <a:t>Stage 2: To be completed by end of spring term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91513" cy="43910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Upload report to Blackboard, submission deadline </a:t>
            </a:r>
            <a:r>
              <a:rPr lang="en-GB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en-GB" alt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 2015 </a:t>
            </a:r>
          </a:p>
          <a:p>
            <a:pPr eaLnBrk="1" hangingPunct="1">
              <a:defRPr/>
            </a:pPr>
            <a:r>
              <a:rPr lang="en-GB" altLang="en-US" i="1" dirty="0"/>
              <a:t>Report format will be detailed on </a:t>
            </a:r>
            <a:r>
              <a:rPr lang="en-GB" altLang="en-US" i="1" dirty="0" err="1"/>
              <a:t>labweb</a:t>
            </a:r>
            <a:endParaRPr lang="en-GB" altLang="en-US" i="1" dirty="0"/>
          </a:p>
          <a:p>
            <a:pPr eaLnBrk="1" hangingPunct="1">
              <a:defRPr/>
            </a:pPr>
            <a:r>
              <a:rPr lang="en-GB" altLang="en-US" i="1" dirty="0"/>
              <a:t>Aim to complete group component requisition by </a:t>
            </a:r>
            <a:r>
              <a:rPr lang="en-GB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GB" alt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 </a:t>
            </a:r>
            <a:r>
              <a:rPr lang="en-GB" altLang="en-US" i="1" dirty="0"/>
              <a:t>(to avoid delays in the Summer term)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3 Overview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Summer Term</a:t>
            </a:r>
          </a:p>
          <a:p>
            <a:pPr eaLnBrk="1" hangingPunct="1"/>
            <a:r>
              <a:rPr lang="en-GB" altLang="en-US" u="sng"/>
              <a:t>Individual</a:t>
            </a:r>
            <a:r>
              <a:rPr lang="en-GB" altLang="en-US"/>
              <a:t> build and test of toy</a:t>
            </a:r>
          </a:p>
          <a:p>
            <a:pPr eaLnBrk="1" hangingPunct="1"/>
            <a:r>
              <a:rPr lang="en-GB" altLang="en-US" u="sng"/>
              <a:t>Individual</a:t>
            </a:r>
            <a:r>
              <a:rPr lang="en-GB" altLang="en-US"/>
              <a:t> viva voce demonstration</a:t>
            </a:r>
          </a:p>
          <a:p>
            <a:pPr eaLnBrk="1" hangingPunct="1"/>
            <a:r>
              <a:rPr lang="en-GB" altLang="en-US"/>
              <a:t>Possibility of (Group or individual) PCB design</a:t>
            </a:r>
          </a:p>
          <a:p>
            <a:pPr eaLnBrk="1" hangingPunct="1">
              <a:buFontTx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Resources (stage 3)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Group budget £8 per member</a:t>
            </a:r>
          </a:p>
          <a:p>
            <a:pPr lvl="1" eaLnBrk="1" hangingPunct="1"/>
            <a:r>
              <a:rPr lang="en-GB" altLang="en-US" i="1"/>
              <a:t>Total group budget = £8x(1+Number in group)</a:t>
            </a:r>
          </a:p>
          <a:p>
            <a:pPr eaLnBrk="1" hangingPunct="1"/>
            <a:r>
              <a:rPr lang="en-GB" altLang="en-US"/>
              <a:t>Use of lab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3 Details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Build and test on breadboard</a:t>
            </a:r>
          </a:p>
          <a:p>
            <a:pPr eaLnBrk="1" hangingPunct="1"/>
            <a:r>
              <a:rPr lang="en-GB" altLang="en-US"/>
              <a:t>Individual viva with lab demonstrator</a:t>
            </a:r>
          </a:p>
          <a:p>
            <a:pPr eaLnBrk="1" hangingPunct="1"/>
            <a:r>
              <a:rPr lang="en-GB" altLang="en-US"/>
              <a:t>Decision about final (extra) stage, of realising bug on printed circuit (to be implemented after exams, before the end of term!)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Stage 3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altLang="en-US" dirty="0">
                <a:solidFill>
                  <a:srgbClr val="FF0000"/>
                </a:solidFill>
              </a:rPr>
              <a:t>Individual build and presentation</a:t>
            </a:r>
            <a:r>
              <a:rPr lang="en-GB" altLang="en-US" dirty="0"/>
              <a:t> </a:t>
            </a:r>
          </a:p>
          <a:p>
            <a:pPr eaLnBrk="1" hangingPunct="1">
              <a:defRPr/>
            </a:pPr>
            <a:r>
              <a:rPr lang="en-GB" altLang="en-US" dirty="0"/>
              <a:t>Individual build (taking into account feedback from marker) and test</a:t>
            </a:r>
          </a:p>
          <a:p>
            <a:pPr eaLnBrk="1" hangingPunct="1">
              <a:defRPr/>
            </a:pPr>
            <a:r>
              <a:rPr lang="en-GB" altLang="en-US" dirty="0"/>
              <a:t>Stage 3 budget is £8 per individual</a:t>
            </a:r>
          </a:p>
          <a:p>
            <a:pPr eaLnBrk="1" hangingPunct="1">
              <a:defRPr/>
            </a:pPr>
            <a:r>
              <a:rPr lang="en-GB" altLang="en-US" dirty="0"/>
              <a:t>(Submission of PCB design)</a:t>
            </a:r>
          </a:p>
          <a:p>
            <a:pPr eaLnBrk="1" hangingPunct="1">
              <a:defRPr/>
            </a:pPr>
            <a:r>
              <a:rPr lang="en-GB" altLang="en-US" dirty="0"/>
              <a:t>Individual viva voce demonstrations on </a:t>
            </a: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 19</a:t>
            </a:r>
            <a:r>
              <a:rPr lang="en-GB" alt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2015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Assessment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060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Electrical lab Coursework amounts to 25% of part1</a:t>
            </a:r>
          </a:p>
          <a:p>
            <a:pPr eaLnBrk="1" hangingPunct="1">
              <a:buFontTx/>
              <a:buNone/>
            </a:pPr>
            <a:r>
              <a:rPr lang="en-GB" altLang="en-US"/>
              <a:t>Electrical laboratory 	   15%  </a:t>
            </a:r>
            <a:r>
              <a:rPr lang="en-GB" altLang="en-US" sz="1600"/>
              <a:t>(60%)</a:t>
            </a:r>
          </a:p>
          <a:p>
            <a:pPr eaLnBrk="1" hangingPunct="1"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Group Design Project	   10%  </a:t>
            </a:r>
            <a:r>
              <a:rPr lang="en-GB" altLang="en-US" sz="1600">
                <a:solidFill>
                  <a:schemeClr val="accent2"/>
                </a:solidFill>
              </a:rPr>
              <a:t>(40%)</a:t>
            </a:r>
          </a:p>
          <a:p>
            <a:pPr eaLnBrk="1" hangingPunct="1">
              <a:buFontTx/>
              <a:buNone/>
            </a:pPr>
            <a:endParaRPr lang="en-GB" altLang="en-US" sz="160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400" i="1"/>
              <a:t>The overall coursework pass mark (including assessments from other modules) is 40%.</a:t>
            </a:r>
            <a:endParaRPr lang="en-GB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Assessment breakdown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3497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First report			22%	</a:t>
            </a:r>
          </a:p>
          <a:p>
            <a:pPr eaLnBrk="1" hangingPunct="1">
              <a:defRPr/>
            </a:pPr>
            <a:r>
              <a:rPr lang="en-GB" altLang="en-US" dirty="0"/>
              <a:t>Second report		33%</a:t>
            </a:r>
            <a:r>
              <a:rPr lang="en-GB" altLang="en-US" sz="1600" dirty="0"/>
              <a:t>	</a:t>
            </a:r>
          </a:p>
          <a:p>
            <a:pPr eaLnBrk="1" hangingPunct="1">
              <a:defRPr/>
            </a:pPr>
            <a:r>
              <a:rPr lang="en-GB" altLang="en-US" dirty="0"/>
              <a:t>Viva voce			45%	</a:t>
            </a:r>
          </a:p>
          <a:p>
            <a:pPr eaLnBrk="1" hangingPunct="1">
              <a:defRPr/>
            </a:pPr>
            <a:r>
              <a:rPr lang="en-GB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  have to pass the viva in order to be credited with the group marks for the first &amp; second reports</a:t>
            </a:r>
          </a:p>
          <a:p>
            <a:pPr eaLnBrk="1" hangingPunct="1">
              <a:defRPr/>
            </a:pPr>
            <a:r>
              <a:rPr lang="en-GB" altLang="en-US" i="1" dirty="0"/>
              <a:t>Marking schemes available on </a:t>
            </a:r>
            <a:r>
              <a:rPr lang="en-GB" altLang="en-US" i="1" dirty="0" err="1"/>
              <a:t>labweb</a:t>
            </a:r>
            <a:endParaRPr lang="en-GB" altLang="en-US" i="1" dirty="0"/>
          </a:p>
          <a:p>
            <a:pPr eaLnBrk="1" hangingPunct="1">
              <a:defRPr/>
            </a:pPr>
            <a:endParaRPr lang="en-GB" altLang="en-US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Extra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Not assessed</a:t>
            </a:r>
          </a:p>
          <a:p>
            <a:pPr eaLnBrk="1" hangingPunct="1"/>
            <a:r>
              <a:rPr lang="en-GB" altLang="en-US"/>
              <a:t>But you can keep it!</a:t>
            </a:r>
          </a:p>
          <a:p>
            <a:pPr eaLnBrk="1" hangingPunct="1"/>
            <a:r>
              <a:rPr lang="en-GB" altLang="en-US"/>
              <a:t>Make PCB with finalised design, after exams, bug races…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More Extra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We hope to award a “BP prize” on the basis of this project…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2"/>
                </a:solidFill>
              </a:rPr>
              <a:t>Design brief for CRAWLEE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800" dirty="0"/>
              <a:t>Each group must </a:t>
            </a:r>
            <a:r>
              <a:rPr lang="en-GB" altLang="en-US" sz="2800" dirty="0">
                <a:solidFill>
                  <a:srgbClr val="FF0000"/>
                </a:solidFill>
              </a:rPr>
              <a:t>design and implement an improved </a:t>
            </a:r>
            <a:r>
              <a:rPr lang="en-GB" altLang="en-US" sz="2800" dirty="0" err="1">
                <a:solidFill>
                  <a:srgbClr val="FF0000"/>
                </a:solidFill>
              </a:rPr>
              <a:t>eebug</a:t>
            </a:r>
            <a:r>
              <a:rPr lang="en-GB" altLang="en-US" sz="2800" dirty="0"/>
              <a:t>, which will </a:t>
            </a:r>
            <a:r>
              <a:rPr lang="en-GB" altLang="en-US" sz="2800" u="sng" dirty="0"/>
              <a:t>follow</a:t>
            </a:r>
            <a:r>
              <a:rPr lang="en-GB" altLang="en-US" sz="2800" dirty="0"/>
              <a:t> a track marked in black on a white background, leaving a mark to show where it has been.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800" dirty="0"/>
              <a:t>At the end of the track, (within 5 cm) it must continue </a:t>
            </a:r>
            <a:r>
              <a:rPr lang="en-GB" altLang="en-US" sz="2800" u="sng" dirty="0"/>
              <a:t>straight</a:t>
            </a:r>
            <a:r>
              <a:rPr lang="en-GB" altLang="en-US" sz="2800" dirty="0"/>
              <a:t> for 20cm, then draw a </a:t>
            </a:r>
            <a:r>
              <a:rPr lang="en-GB" altLang="en-US" sz="2800" u="sng" dirty="0"/>
              <a:t>spiral</a:t>
            </a:r>
            <a:r>
              <a:rPr lang="en-GB" altLang="en-US" sz="2800" dirty="0"/>
              <a:t> with decreasing radius, completing at least one full turn before </a:t>
            </a:r>
            <a:r>
              <a:rPr lang="en-GB" altLang="en-US" sz="2800" u="sng" dirty="0"/>
              <a:t>stopping</a:t>
            </a:r>
            <a:r>
              <a:rPr lang="en-GB" altLang="en-US" sz="2800" dirty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800" dirty="0"/>
              <a:t>Budget: Toy enhancements must not exceed £8 per bug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The “snail trail”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/>
              <a:t>The bug will “hold” a whiteboard marker (supplied), so that it leaves a trace of it’s path</a:t>
            </a:r>
          </a:p>
          <a:p>
            <a:pPr eaLnBrk="1" hangingPunct="1"/>
            <a:r>
              <a:rPr lang="en-GB" altLang="en-US" sz="2800"/>
              <a:t>The playing field dimensions are 1250 x 610 mm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2"/>
                </a:solidFill>
              </a:rPr>
              <a:t>The track (1)</a:t>
            </a:r>
          </a:p>
        </p:txBody>
      </p:sp>
      <p:grpSp>
        <p:nvGrpSpPr>
          <p:cNvPr id="8195" name="Group 19"/>
          <p:cNvGrpSpPr>
            <a:grpSpLocks/>
          </p:cNvGrpSpPr>
          <p:nvPr/>
        </p:nvGrpSpPr>
        <p:grpSpPr bwMode="auto">
          <a:xfrm>
            <a:off x="0" y="2852738"/>
            <a:ext cx="9144000" cy="3024187"/>
            <a:chOff x="0" y="1797"/>
            <a:chExt cx="5760" cy="1905"/>
          </a:xfrm>
        </p:grpSpPr>
        <p:sp>
          <p:nvSpPr>
            <p:cNvPr id="8208" name="Rectangle 7" descr="Medium wood"/>
            <p:cNvSpPr>
              <a:spLocks noChangeArrowheads="1"/>
            </p:cNvSpPr>
            <p:nvPr/>
          </p:nvSpPr>
          <p:spPr bwMode="auto">
            <a:xfrm>
              <a:off x="0" y="1797"/>
              <a:ext cx="5760" cy="190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09" name="Text Box 13"/>
            <p:cNvSpPr txBox="1">
              <a:spLocks noChangeArrowheads="1"/>
            </p:cNvSpPr>
            <p:nvPr/>
          </p:nvSpPr>
          <p:spPr bwMode="auto">
            <a:xfrm>
              <a:off x="2789" y="3385"/>
              <a:ext cx="1225" cy="288"/>
            </a:xfrm>
            <a:prstGeom prst="rect">
              <a:avLst/>
            </a:prstGeom>
            <a:solidFill>
              <a:srgbClr val="FF99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00CC00"/>
                  </a:solidFill>
                  <a:latin typeface="Bookman Old Style" pitchFamily="18" charset="0"/>
                </a:rPr>
                <a:t>Benchtop</a:t>
              </a:r>
            </a:p>
          </p:txBody>
        </p:sp>
      </p:grpSp>
      <p:grpSp>
        <p:nvGrpSpPr>
          <p:cNvPr id="486426" name="Group 26"/>
          <p:cNvGrpSpPr>
            <a:grpSpLocks/>
          </p:cNvGrpSpPr>
          <p:nvPr/>
        </p:nvGrpSpPr>
        <p:grpSpPr bwMode="auto">
          <a:xfrm>
            <a:off x="1835150" y="3429000"/>
            <a:ext cx="5184775" cy="1368425"/>
            <a:chOff x="3117" y="5172"/>
            <a:chExt cx="8166" cy="2155"/>
          </a:xfrm>
        </p:grpSpPr>
        <p:sp>
          <p:nvSpPr>
            <p:cNvPr id="8205" name="AutoShape 27"/>
            <p:cNvSpPr>
              <a:spLocks noChangeArrowheads="1"/>
            </p:cNvSpPr>
            <p:nvPr/>
          </p:nvSpPr>
          <p:spPr bwMode="auto">
            <a:xfrm>
              <a:off x="3117" y="5172"/>
              <a:ext cx="8166" cy="2155"/>
            </a:xfrm>
            <a:prstGeom prst="parallelogram">
              <a:avLst>
                <a:gd name="adj" fmla="val 732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06" name="Text Box 28"/>
            <p:cNvSpPr txBox="1">
              <a:spLocks noChangeArrowheads="1"/>
            </p:cNvSpPr>
            <p:nvPr/>
          </p:nvSpPr>
          <p:spPr bwMode="auto">
            <a:xfrm>
              <a:off x="3572" y="6647"/>
              <a:ext cx="7598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00FF"/>
                  </a:solidFill>
                  <a:latin typeface="Bookman Old Style" pitchFamily="18" charset="0"/>
                </a:rPr>
                <a:t>White (A1 size) paper with pattern</a:t>
              </a:r>
              <a:endParaRPr lang="en-GB" altLang="en-US" sz="1800"/>
            </a:p>
          </p:txBody>
        </p:sp>
        <p:sp>
          <p:nvSpPr>
            <p:cNvPr id="8207" name="Freeform 29"/>
            <p:cNvSpPr>
              <a:spLocks/>
            </p:cNvSpPr>
            <p:nvPr/>
          </p:nvSpPr>
          <p:spPr bwMode="auto">
            <a:xfrm flipV="1">
              <a:off x="7230" y="5716"/>
              <a:ext cx="2160" cy="665"/>
            </a:xfrm>
            <a:custGeom>
              <a:avLst/>
              <a:gdLst>
                <a:gd name="T0" fmla="*/ 0 w 2160"/>
                <a:gd name="T1" fmla="*/ 382 h 665"/>
                <a:gd name="T2" fmla="*/ 653 w 2160"/>
                <a:gd name="T3" fmla="*/ 44 h 665"/>
                <a:gd name="T4" fmla="*/ 1365 w 2160"/>
                <a:gd name="T5" fmla="*/ 644 h 665"/>
                <a:gd name="T6" fmla="*/ 2160 w 2160"/>
                <a:gd name="T7" fmla="*/ 172 h 6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" h="665">
                  <a:moveTo>
                    <a:pt x="0" y="382"/>
                  </a:moveTo>
                  <a:cubicBezTo>
                    <a:pt x="213" y="191"/>
                    <a:pt x="426" y="0"/>
                    <a:pt x="653" y="44"/>
                  </a:cubicBezTo>
                  <a:cubicBezTo>
                    <a:pt x="880" y="88"/>
                    <a:pt x="1114" y="623"/>
                    <a:pt x="1365" y="644"/>
                  </a:cubicBezTo>
                  <a:cubicBezTo>
                    <a:pt x="1616" y="665"/>
                    <a:pt x="1888" y="418"/>
                    <a:pt x="2160" y="172"/>
                  </a:cubicBezTo>
                </a:path>
              </a:pathLst>
            </a:custGeom>
            <a:noFill/>
            <a:ln w="476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6418" name="Group 18"/>
          <p:cNvGrpSpPr>
            <a:grpSpLocks/>
          </p:cNvGrpSpPr>
          <p:nvPr/>
        </p:nvGrpSpPr>
        <p:grpSpPr bwMode="auto">
          <a:xfrm>
            <a:off x="539750" y="3141663"/>
            <a:ext cx="7343775" cy="2232025"/>
            <a:chOff x="839" y="255"/>
            <a:chExt cx="4626" cy="1406"/>
          </a:xfrm>
        </p:grpSpPr>
        <p:sp>
          <p:nvSpPr>
            <p:cNvPr id="8203" name="AutoShape 5"/>
            <p:cNvSpPr>
              <a:spLocks noChangeArrowheads="1"/>
            </p:cNvSpPr>
            <p:nvPr/>
          </p:nvSpPr>
          <p:spPr bwMode="auto">
            <a:xfrm>
              <a:off x="839" y="255"/>
              <a:ext cx="4626" cy="1406"/>
            </a:xfrm>
            <a:prstGeom prst="parallelogram">
              <a:avLst>
                <a:gd name="adj" fmla="val 82255"/>
              </a:avLst>
            </a:prstGeom>
            <a:solidFill>
              <a:srgbClr val="0000FF">
                <a:alpha val="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04" name="Text Box 17"/>
            <p:cNvSpPr txBox="1">
              <a:spLocks noChangeArrowheads="1"/>
            </p:cNvSpPr>
            <p:nvPr/>
          </p:nvSpPr>
          <p:spPr bwMode="auto">
            <a:xfrm>
              <a:off x="3061" y="346"/>
              <a:ext cx="20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>
                  <a:solidFill>
                    <a:srgbClr val="0000FF"/>
                  </a:solidFill>
                  <a:latin typeface="Bookman Old Style" pitchFamily="18" charset="0"/>
                </a:rPr>
                <a:t>Polycarbonate cover</a:t>
              </a:r>
            </a:p>
          </p:txBody>
        </p:sp>
      </p:grpSp>
      <p:grpSp>
        <p:nvGrpSpPr>
          <p:cNvPr id="486430" name="Group 30"/>
          <p:cNvGrpSpPr>
            <a:grpSpLocks/>
          </p:cNvGrpSpPr>
          <p:nvPr/>
        </p:nvGrpSpPr>
        <p:grpSpPr bwMode="auto">
          <a:xfrm>
            <a:off x="3419475" y="3644900"/>
            <a:ext cx="2401888" cy="565150"/>
            <a:chOff x="5608" y="5491"/>
            <a:chExt cx="3782" cy="890"/>
          </a:xfrm>
        </p:grpSpPr>
        <p:sp>
          <p:nvSpPr>
            <p:cNvPr id="8201" name="Freeform 31"/>
            <p:cNvSpPr>
              <a:spLocks/>
            </p:cNvSpPr>
            <p:nvPr/>
          </p:nvSpPr>
          <p:spPr bwMode="auto">
            <a:xfrm flipV="1">
              <a:off x="7230" y="5716"/>
              <a:ext cx="2160" cy="665"/>
            </a:xfrm>
            <a:custGeom>
              <a:avLst/>
              <a:gdLst>
                <a:gd name="T0" fmla="*/ 0 w 2160"/>
                <a:gd name="T1" fmla="*/ 382 h 665"/>
                <a:gd name="T2" fmla="*/ 653 w 2160"/>
                <a:gd name="T3" fmla="*/ 44 h 665"/>
                <a:gd name="T4" fmla="*/ 1365 w 2160"/>
                <a:gd name="T5" fmla="*/ 644 h 665"/>
                <a:gd name="T6" fmla="*/ 2160 w 2160"/>
                <a:gd name="T7" fmla="*/ 172 h 6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" h="665">
                  <a:moveTo>
                    <a:pt x="0" y="382"/>
                  </a:moveTo>
                  <a:cubicBezTo>
                    <a:pt x="213" y="191"/>
                    <a:pt x="426" y="0"/>
                    <a:pt x="653" y="44"/>
                  </a:cubicBezTo>
                  <a:cubicBezTo>
                    <a:pt x="880" y="88"/>
                    <a:pt x="1114" y="623"/>
                    <a:pt x="1365" y="644"/>
                  </a:cubicBezTo>
                  <a:cubicBezTo>
                    <a:pt x="1616" y="665"/>
                    <a:pt x="1888" y="418"/>
                    <a:pt x="2160" y="172"/>
                  </a:cubicBezTo>
                </a:path>
              </a:pathLst>
            </a:custGeom>
            <a:noFill/>
            <a:ln w="476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2" name="Freeform 32"/>
            <p:cNvSpPr>
              <a:spLocks/>
            </p:cNvSpPr>
            <p:nvPr/>
          </p:nvSpPr>
          <p:spPr bwMode="auto">
            <a:xfrm>
              <a:off x="5608" y="5491"/>
              <a:ext cx="1622" cy="866"/>
            </a:xfrm>
            <a:custGeom>
              <a:avLst/>
              <a:gdLst>
                <a:gd name="T0" fmla="*/ 1622 w 1622"/>
                <a:gd name="T1" fmla="*/ 506 h 866"/>
                <a:gd name="T2" fmla="*/ 887 w 1622"/>
                <a:gd name="T3" fmla="*/ 56 h 866"/>
                <a:gd name="T4" fmla="*/ 129 w 1622"/>
                <a:gd name="T5" fmla="*/ 168 h 866"/>
                <a:gd name="T6" fmla="*/ 114 w 1622"/>
                <a:gd name="T7" fmla="*/ 633 h 866"/>
                <a:gd name="T8" fmla="*/ 699 w 1622"/>
                <a:gd name="T9" fmla="*/ 866 h 866"/>
                <a:gd name="T10" fmla="*/ 939 w 1622"/>
                <a:gd name="T11" fmla="*/ 633 h 866"/>
                <a:gd name="T12" fmla="*/ 917 w 1622"/>
                <a:gd name="T13" fmla="*/ 363 h 866"/>
                <a:gd name="T14" fmla="*/ 692 w 1622"/>
                <a:gd name="T15" fmla="*/ 228 h 866"/>
                <a:gd name="T16" fmla="*/ 377 w 1622"/>
                <a:gd name="T17" fmla="*/ 274 h 866"/>
                <a:gd name="T18" fmla="*/ 324 w 1622"/>
                <a:gd name="T19" fmla="*/ 318 h 866"/>
                <a:gd name="T20" fmla="*/ 324 w 1622"/>
                <a:gd name="T21" fmla="*/ 453 h 866"/>
                <a:gd name="T22" fmla="*/ 347 w 1622"/>
                <a:gd name="T23" fmla="*/ 551 h 866"/>
                <a:gd name="T24" fmla="*/ 489 w 1622"/>
                <a:gd name="T25" fmla="*/ 566 h 866"/>
                <a:gd name="T26" fmla="*/ 624 w 1622"/>
                <a:gd name="T27" fmla="*/ 513 h 866"/>
                <a:gd name="T28" fmla="*/ 632 w 1622"/>
                <a:gd name="T29" fmla="*/ 453 h 866"/>
                <a:gd name="T30" fmla="*/ 602 w 1622"/>
                <a:gd name="T31" fmla="*/ 401 h 866"/>
                <a:gd name="T32" fmla="*/ 542 w 1622"/>
                <a:gd name="T33" fmla="*/ 371 h 8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22" h="866">
                  <a:moveTo>
                    <a:pt x="1622" y="506"/>
                  </a:moveTo>
                  <a:cubicBezTo>
                    <a:pt x="1379" y="309"/>
                    <a:pt x="1136" y="112"/>
                    <a:pt x="887" y="56"/>
                  </a:cubicBezTo>
                  <a:cubicBezTo>
                    <a:pt x="638" y="0"/>
                    <a:pt x="258" y="72"/>
                    <a:pt x="129" y="168"/>
                  </a:cubicBezTo>
                  <a:cubicBezTo>
                    <a:pt x="0" y="264"/>
                    <a:pt x="19" y="517"/>
                    <a:pt x="114" y="633"/>
                  </a:cubicBezTo>
                  <a:cubicBezTo>
                    <a:pt x="209" y="749"/>
                    <a:pt x="562" y="866"/>
                    <a:pt x="699" y="866"/>
                  </a:cubicBezTo>
                  <a:cubicBezTo>
                    <a:pt x="836" y="866"/>
                    <a:pt x="903" y="717"/>
                    <a:pt x="939" y="633"/>
                  </a:cubicBezTo>
                  <a:cubicBezTo>
                    <a:pt x="975" y="549"/>
                    <a:pt x="958" y="430"/>
                    <a:pt x="917" y="363"/>
                  </a:cubicBezTo>
                  <a:cubicBezTo>
                    <a:pt x="876" y="296"/>
                    <a:pt x="782" y="243"/>
                    <a:pt x="692" y="228"/>
                  </a:cubicBezTo>
                  <a:cubicBezTo>
                    <a:pt x="602" y="213"/>
                    <a:pt x="438" y="259"/>
                    <a:pt x="377" y="274"/>
                  </a:cubicBezTo>
                  <a:cubicBezTo>
                    <a:pt x="316" y="289"/>
                    <a:pt x="333" y="288"/>
                    <a:pt x="324" y="318"/>
                  </a:cubicBezTo>
                  <a:cubicBezTo>
                    <a:pt x="315" y="348"/>
                    <a:pt x="320" y="414"/>
                    <a:pt x="324" y="453"/>
                  </a:cubicBezTo>
                  <a:cubicBezTo>
                    <a:pt x="328" y="492"/>
                    <a:pt x="320" y="532"/>
                    <a:pt x="347" y="551"/>
                  </a:cubicBezTo>
                  <a:cubicBezTo>
                    <a:pt x="374" y="570"/>
                    <a:pt x="443" y="572"/>
                    <a:pt x="489" y="566"/>
                  </a:cubicBezTo>
                  <a:cubicBezTo>
                    <a:pt x="535" y="560"/>
                    <a:pt x="600" y="532"/>
                    <a:pt x="624" y="513"/>
                  </a:cubicBezTo>
                  <a:cubicBezTo>
                    <a:pt x="648" y="494"/>
                    <a:pt x="636" y="472"/>
                    <a:pt x="632" y="453"/>
                  </a:cubicBezTo>
                  <a:cubicBezTo>
                    <a:pt x="628" y="434"/>
                    <a:pt x="617" y="415"/>
                    <a:pt x="602" y="401"/>
                  </a:cubicBezTo>
                  <a:cubicBezTo>
                    <a:pt x="587" y="387"/>
                    <a:pt x="553" y="376"/>
                    <a:pt x="542" y="371"/>
                  </a:cubicBezTo>
                </a:path>
              </a:pathLst>
            </a:custGeom>
            <a:noFill/>
            <a:ln w="412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86421" name="Picture 21" descr="brian-the-s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4" y="3213100"/>
            <a:ext cx="208756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33" name="Text Box 33"/>
          <p:cNvSpPr txBox="1">
            <a:spLocks noChangeArrowheads="1"/>
          </p:cNvSpPr>
          <p:nvPr/>
        </p:nvSpPr>
        <p:spPr bwMode="auto">
          <a:xfrm>
            <a:off x="2195513" y="6381750"/>
            <a:ext cx="496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i="1">
                <a:solidFill>
                  <a:srgbClr val="0000FF"/>
                </a:solidFill>
              </a:rPr>
              <a:t>Polycarbonate is 1250 x 610 x 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8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C -0.00174 -0.00347 -0.00226 -0.00671 -0.00452 -0.00949 C -0.00625 -0.01667 -0.00747 -0.01991 -0.01163 -0.025 C -0.01285 -0.02986 -0.01459 -0.03056 -0.01702 -0.03449 C -0.0184 -0.03681 -0.01927 -0.03935 -0.02049 -0.04167 C -0.02101 -0.04282 -0.0224 -0.04306 -0.02327 -0.04398 C -0.02743 -0.04861 -0.0224 -0.04444 -0.02674 -0.05 C -0.03264 -0.05764 -0.03959 -0.06088 -0.04722 -0.06435 C -0.05018 -0.06806 -0.04792 -0.06597 -0.05261 -0.06782 C -0.05434 -0.06852 -0.05799 -0.07014 -0.05799 -0.07014 C -0.06684 -0.06968 -0.07587 -0.06968 -0.08472 -0.06898 C -0.09028 -0.06852 -0.09323 -0.06157 -0.09827 -0.05949 C -0.10347 -0.05255 -0.10886 -0.04583 -0.11511 -0.04051 C -0.11962 -0.03657 -0.1224 -0.02963 -0.12761 -0.02731 C -0.1316 -0.02245 -0.13577 -0.01667 -0.14097 -0.01435 C -0.14913 -0.00694 -0.15209 -0.01111 -0.16511 -0.01181 C -0.16927 -0.01343 -0.17344 -0.01481 -0.17761 -0.01667 C -0.17847 -0.01713 -0.18038 -0.01782 -0.18038 -0.01782 C -0.18195 -0.01921 -0.18299 -0.02153 -0.18472 -0.02269 C -0.18646 -0.02384 -0.19011 -0.025 -0.19011 -0.025 C -0.1941 -0.02986 -0.1974 -0.0331 -0.20087 -0.03819 C -0.20226 -0.04028 -0.20538 -0.04398 -0.20538 -0.04398 C -0.20643 -0.04815 -0.20556 -0.04676 -0.20712 -0.04884 " pathEditMode="relative" ptsTypes="ffffffffffffffffffffffA">
                                      <p:cBhvr>
                                        <p:cTn id="19" dur="30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gic roundabou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20712 -0.04885 C -0.2092 -0.05301 -0.21146 -0.05672 -0.2151 -0.05834 C -0.21701 -0.06065 -0.2224 -0.06297 -0.2224 -0.06297 C -0.22674 -0.06945 -0.23507 -0.06852 -0.24115 -0.07014 C -0.2559 -0.06945 -0.26146 -0.0713 -0.2724 -0.06667 C -0.27622 -0.06297 -0.27691 -0.05857 -0.27951 -0.05348 C -0.28038 -0.05001 -0.28125 -0.0463 -0.28212 -0.04283 C -0.28247 -0.04167 -0.28299 -0.03913 -0.28299 -0.03913 C -0.28212 -0.022 -0.28264 -0.00626 -0.26875 -6.66667E-6 C -0.26007 -0.00047 -0.25069 0.00277 -0.24288 -0.00232 C -0.24028 -0.00394 -0.23785 -0.00718 -0.23663 -0.01065 C -0.23594 -0.01297 -0.2349 -0.01783 -0.2349 -0.01783 C -0.23524 -0.02223 -0.23507 -0.02663 -0.23576 -0.03079 C -0.23767 -0.0419 -0.25694 -0.04676 -0.26337 -0.04746 C -0.27309 -0.0463 -0.27396 -0.04862 -0.27587 -0.03797 C -0.27535 -0.03033 -0.27691 -0.02362 -0.27135 -0.0213 C -0.26667 -0.01713 -0.26146 -0.02014 -0.25625 -0.0213 C -0.25278 -0.02292 -0.25208 -0.02385 -0.25087 -0.02848 C -0.25122 -0.03056 -0.25069 -0.03311 -0.25174 -0.0345 C -0.25243 -0.03542 -0.25451 -0.03334 -0.25451 -0.03334 " pathEditMode="relative" ptsTypes="fffffffffffffffffffA">
                                      <p:cBhvr>
                                        <p:cTn id="22" dur="50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8000"/>
                                        <p:tgtEl>
                                          <p:spTgt spid="48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8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2"/>
                </a:solidFill>
              </a:rPr>
              <a:t>The </a:t>
            </a:r>
            <a:r>
              <a:rPr lang="en-GB" altLang="en-US">
                <a:solidFill>
                  <a:schemeClr val="accent2"/>
                </a:solidFill>
              </a:rPr>
              <a:t>track (2)</a:t>
            </a:r>
            <a:endParaRPr lang="en-GB" altLang="en-US" dirty="0">
              <a:solidFill>
                <a:schemeClr val="accent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716016" y="2520308"/>
            <a:ext cx="3300096" cy="1846581"/>
            <a:chOff x="0" y="0"/>
            <a:chExt cx="3300320" cy="1846605"/>
          </a:xfrm>
        </p:grpSpPr>
        <p:sp>
          <p:nvSpPr>
            <p:cNvPr id="23" name="Text Box 14"/>
            <p:cNvSpPr txBox="1"/>
            <p:nvPr/>
          </p:nvSpPr>
          <p:spPr bwMode="auto">
            <a:xfrm>
              <a:off x="1453526" y="755834"/>
              <a:ext cx="1276350" cy="5143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Book Antiqua"/>
                  <a:ea typeface="Calibri"/>
                  <a:cs typeface="Times New Roman"/>
                </a:rPr>
                <a:t>Minimum curve radius 12 cm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Text Box 15"/>
            <p:cNvSpPr txBox="1"/>
            <p:nvPr/>
          </p:nvSpPr>
          <p:spPr bwMode="auto">
            <a:xfrm>
              <a:off x="734692" y="0"/>
              <a:ext cx="1171575" cy="5238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Book Antiqua"/>
                  <a:ea typeface="Calibri"/>
                  <a:cs typeface="Times New Roman"/>
                </a:rPr>
                <a:t>Track width approx. 6 mm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Text Box 16"/>
            <p:cNvSpPr txBox="1"/>
            <p:nvPr/>
          </p:nvSpPr>
          <p:spPr bwMode="auto">
            <a:xfrm>
              <a:off x="2595205" y="179709"/>
              <a:ext cx="590550" cy="352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kern="1200">
                  <a:solidFill>
                    <a:srgbClr val="FF0000"/>
                  </a:solidFill>
                  <a:effectLst/>
                  <a:latin typeface="Book Antiqua"/>
                  <a:ea typeface="Calibri"/>
                  <a:cs typeface="Times New Roman"/>
                </a:rPr>
                <a:t>Start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2383783" y="1257961"/>
              <a:ext cx="200660" cy="4965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 rot="20039785">
              <a:off x="258992" y="660694"/>
              <a:ext cx="1382337" cy="684314"/>
              <a:chOff x="0" y="0"/>
              <a:chExt cx="1382337" cy="684314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 flipH="1">
                <a:off x="782262" y="0"/>
                <a:ext cx="600075" cy="31432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0" y="369989"/>
                <a:ext cx="666750" cy="31432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Freeform 27"/>
            <p:cNvSpPr/>
            <p:nvPr/>
          </p:nvSpPr>
          <p:spPr>
            <a:xfrm>
              <a:off x="0" y="311848"/>
              <a:ext cx="3300320" cy="1534757"/>
            </a:xfrm>
            <a:custGeom>
              <a:avLst/>
              <a:gdLst>
                <a:gd name="connsiteX0" fmla="*/ 3113189 w 3300320"/>
                <a:gd name="connsiteY0" fmla="*/ 0 h 1534757"/>
                <a:gd name="connsiteX1" fmla="*/ 3271755 w 3300320"/>
                <a:gd name="connsiteY1" fmla="*/ 946113 h 1534757"/>
                <a:gd name="connsiteX2" fmla="*/ 2600490 w 3300320"/>
                <a:gd name="connsiteY2" fmla="*/ 1527524 h 1534757"/>
                <a:gd name="connsiteX3" fmla="*/ 1659663 w 3300320"/>
                <a:gd name="connsiteY3" fmla="*/ 1226247 h 1534757"/>
                <a:gd name="connsiteX4" fmla="*/ 845688 w 3300320"/>
                <a:gd name="connsiteY4" fmla="*/ 570839 h 1534757"/>
                <a:gd name="connsiteX5" fmla="*/ 0 w 3300320"/>
                <a:gd name="connsiteY5" fmla="*/ 459843 h 153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0320" h="1534757">
                  <a:moveTo>
                    <a:pt x="3113189" y="0"/>
                  </a:moveTo>
                  <a:cubicBezTo>
                    <a:pt x="3235197" y="345763"/>
                    <a:pt x="3357205" y="691526"/>
                    <a:pt x="3271755" y="946113"/>
                  </a:cubicBezTo>
                  <a:cubicBezTo>
                    <a:pt x="3186305" y="1200700"/>
                    <a:pt x="2869172" y="1480835"/>
                    <a:pt x="2600490" y="1527524"/>
                  </a:cubicBezTo>
                  <a:cubicBezTo>
                    <a:pt x="2331808" y="1574213"/>
                    <a:pt x="1952130" y="1385694"/>
                    <a:pt x="1659663" y="1226247"/>
                  </a:cubicBezTo>
                  <a:cubicBezTo>
                    <a:pt x="1367196" y="1066800"/>
                    <a:pt x="1122298" y="698573"/>
                    <a:pt x="845688" y="570839"/>
                  </a:cubicBezTo>
                  <a:cubicBezTo>
                    <a:pt x="569078" y="443105"/>
                    <a:pt x="284539" y="451474"/>
                    <a:pt x="0" y="459843"/>
                  </a:cubicBezTo>
                </a:path>
              </a:pathLst>
            </a:cu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018049" y="422844"/>
              <a:ext cx="114326" cy="591982"/>
            </a:xfrm>
            <a:custGeom>
              <a:avLst/>
              <a:gdLst>
                <a:gd name="connsiteX0" fmla="*/ 0 w 114326"/>
                <a:gd name="connsiteY0" fmla="*/ 0 h 591982"/>
                <a:gd name="connsiteX1" fmla="*/ 100425 w 114326"/>
                <a:gd name="connsiteY1" fmla="*/ 338275 h 591982"/>
                <a:gd name="connsiteX2" fmla="*/ 110996 w 114326"/>
                <a:gd name="connsiteY2" fmla="*/ 591982 h 59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26" h="591982">
                  <a:moveTo>
                    <a:pt x="0" y="0"/>
                  </a:moveTo>
                  <a:cubicBezTo>
                    <a:pt x="40963" y="119805"/>
                    <a:pt x="81926" y="239611"/>
                    <a:pt x="100425" y="338275"/>
                  </a:cubicBezTo>
                  <a:cubicBezTo>
                    <a:pt x="118924" y="436939"/>
                    <a:pt x="114960" y="514460"/>
                    <a:pt x="110996" y="591982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2" name="Text Box 13"/>
          <p:cNvSpPr txBox="1"/>
          <p:nvPr/>
        </p:nvSpPr>
        <p:spPr bwMode="auto">
          <a:xfrm>
            <a:off x="1660986" y="5661248"/>
            <a:ext cx="5782945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GB" sz="1100" b="1" kern="1200">
                <a:solidFill>
                  <a:srgbClr val="000000"/>
                </a:solidFill>
                <a:effectLst/>
                <a:latin typeface="Book Antiqua"/>
                <a:ea typeface="Calibri"/>
                <a:cs typeface="Times New Roman"/>
              </a:rPr>
              <a:t>NB the shape of the black line is only a representation and may differ in the final test!</a:t>
            </a:r>
            <a:endParaRPr lang="en-GB" sz="1200">
              <a:effectLst/>
              <a:latin typeface="Times New Roman"/>
              <a:ea typeface="Times New Roman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738425" y="1999345"/>
            <a:ext cx="3767456" cy="2437767"/>
            <a:chOff x="0" y="0"/>
            <a:chExt cx="3767550" cy="2437988"/>
          </a:xfrm>
        </p:grpSpPr>
        <p:sp>
          <p:nvSpPr>
            <p:cNvPr id="34" name="Text Box 12"/>
            <p:cNvSpPr txBox="1"/>
            <p:nvPr/>
          </p:nvSpPr>
          <p:spPr bwMode="auto">
            <a:xfrm>
              <a:off x="1014825" y="0"/>
              <a:ext cx="2752725" cy="59531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kern="1200" dirty="0">
                  <a:solidFill>
                    <a:srgbClr val="0000FF"/>
                  </a:solidFill>
                  <a:effectLst/>
                  <a:latin typeface="Book Antiqua"/>
                  <a:ea typeface="Calibri"/>
                  <a:cs typeface="Times New Roman"/>
                </a:rPr>
                <a:t>Blue represents the bug trajectory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0" y="903828"/>
              <a:ext cx="3300095" cy="1534160"/>
            </a:xfrm>
            <a:custGeom>
              <a:avLst/>
              <a:gdLst>
                <a:gd name="connsiteX0" fmla="*/ 3113189 w 3300320"/>
                <a:gd name="connsiteY0" fmla="*/ 0 h 1534757"/>
                <a:gd name="connsiteX1" fmla="*/ 3271755 w 3300320"/>
                <a:gd name="connsiteY1" fmla="*/ 946113 h 1534757"/>
                <a:gd name="connsiteX2" fmla="*/ 2600490 w 3300320"/>
                <a:gd name="connsiteY2" fmla="*/ 1527524 h 1534757"/>
                <a:gd name="connsiteX3" fmla="*/ 1659663 w 3300320"/>
                <a:gd name="connsiteY3" fmla="*/ 1226247 h 1534757"/>
                <a:gd name="connsiteX4" fmla="*/ 845688 w 3300320"/>
                <a:gd name="connsiteY4" fmla="*/ 570839 h 1534757"/>
                <a:gd name="connsiteX5" fmla="*/ 0 w 3300320"/>
                <a:gd name="connsiteY5" fmla="*/ 459843 h 153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0320" h="1534757">
                  <a:moveTo>
                    <a:pt x="3113189" y="0"/>
                  </a:moveTo>
                  <a:cubicBezTo>
                    <a:pt x="3235197" y="345763"/>
                    <a:pt x="3357205" y="691526"/>
                    <a:pt x="3271755" y="946113"/>
                  </a:cubicBezTo>
                  <a:cubicBezTo>
                    <a:pt x="3186305" y="1200700"/>
                    <a:pt x="2869172" y="1480835"/>
                    <a:pt x="2600490" y="1527524"/>
                  </a:cubicBezTo>
                  <a:cubicBezTo>
                    <a:pt x="2331808" y="1574213"/>
                    <a:pt x="1952130" y="1385694"/>
                    <a:pt x="1659663" y="1226247"/>
                  </a:cubicBezTo>
                  <a:cubicBezTo>
                    <a:pt x="1367196" y="1066800"/>
                    <a:pt x="1122298" y="698573"/>
                    <a:pt x="845688" y="570839"/>
                  </a:cubicBezTo>
                  <a:cubicBezTo>
                    <a:pt x="569078" y="443105"/>
                    <a:pt x="284539" y="451474"/>
                    <a:pt x="0" y="459843"/>
                  </a:cubicBezTo>
                </a:path>
              </a:pathLst>
            </a:custGeom>
            <a:ln w="63500"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96821" y="1952983"/>
            <a:ext cx="2465705" cy="3348225"/>
            <a:chOff x="0" y="0"/>
            <a:chExt cx="2466245" cy="3348732"/>
          </a:xfrm>
        </p:grpSpPr>
        <p:sp>
          <p:nvSpPr>
            <p:cNvPr id="37" name="Text Box 13"/>
            <p:cNvSpPr txBox="1"/>
            <p:nvPr/>
          </p:nvSpPr>
          <p:spPr bwMode="auto">
            <a:xfrm>
              <a:off x="813975" y="2690344"/>
              <a:ext cx="1652270" cy="6583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kern="1200" dirty="0">
                  <a:solidFill>
                    <a:srgbClr val="000000"/>
                  </a:solidFill>
                  <a:effectLst/>
                  <a:latin typeface="Book Antiqua"/>
                  <a:ea typeface="Calibri"/>
                  <a:cs typeface="Times New Roman"/>
                </a:rPr>
                <a:t>At least one complete turn in spiral – Then STOP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H="1" flipV="1">
              <a:off x="634266" y="1849942"/>
              <a:ext cx="219075" cy="11442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12"/>
            <p:cNvSpPr txBox="1"/>
            <p:nvPr/>
          </p:nvSpPr>
          <p:spPr bwMode="auto">
            <a:xfrm>
              <a:off x="565554" y="0"/>
              <a:ext cx="1652588" cy="5349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Book Antiqua"/>
                  <a:ea typeface="Calibri"/>
                  <a:cs typeface="Times New Roman"/>
                </a:rPr>
                <a:t>Bug continues straight for 20 cm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1823515" y="602553"/>
              <a:ext cx="428625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856259" y="1421813"/>
              <a:ext cx="1395881" cy="15856"/>
            </a:xfrm>
            <a:prstGeom prst="line">
              <a:avLst/>
            </a:prstGeom>
            <a:ln w="635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>
              <a:off x="0" y="1427098"/>
              <a:ext cx="907183" cy="915983"/>
            </a:xfrm>
            <a:custGeom>
              <a:avLst/>
              <a:gdLst>
                <a:gd name="connsiteX0" fmla="*/ 860417 w 907183"/>
                <a:gd name="connsiteY0" fmla="*/ 4309 h 915983"/>
                <a:gd name="connsiteX1" fmla="*/ 173296 w 907183"/>
                <a:gd name="connsiteY1" fmla="*/ 46594 h 915983"/>
                <a:gd name="connsiteX2" fmla="*/ 14729 w 907183"/>
                <a:gd name="connsiteY2" fmla="*/ 337299 h 915983"/>
                <a:gd name="connsiteX3" fmla="*/ 46443 w 907183"/>
                <a:gd name="connsiteY3" fmla="*/ 702002 h 915983"/>
                <a:gd name="connsiteX4" fmla="*/ 363575 w 907183"/>
                <a:gd name="connsiteY4" fmla="*/ 902853 h 915983"/>
                <a:gd name="connsiteX5" fmla="*/ 712422 w 907183"/>
                <a:gd name="connsiteY5" fmla="*/ 871139 h 915983"/>
                <a:gd name="connsiteX6" fmla="*/ 897416 w 907183"/>
                <a:gd name="connsiteY6" fmla="*/ 665003 h 915983"/>
                <a:gd name="connsiteX7" fmla="*/ 870988 w 907183"/>
                <a:gd name="connsiteY7" fmla="*/ 485294 h 915983"/>
                <a:gd name="connsiteX8" fmla="*/ 781134 w 907183"/>
                <a:gd name="connsiteY8" fmla="*/ 363727 h 915983"/>
                <a:gd name="connsiteX9" fmla="*/ 611996 w 907183"/>
                <a:gd name="connsiteY9" fmla="*/ 279158 h 915983"/>
                <a:gd name="connsiteX10" fmla="*/ 469286 w 907183"/>
                <a:gd name="connsiteY10" fmla="*/ 252730 h 915983"/>
                <a:gd name="connsiteX11" fmla="*/ 395289 w 907183"/>
                <a:gd name="connsiteY11" fmla="*/ 279158 h 915983"/>
                <a:gd name="connsiteX12" fmla="*/ 353004 w 907183"/>
                <a:gd name="connsiteY12" fmla="*/ 316157 h 915983"/>
                <a:gd name="connsiteX13" fmla="*/ 342433 w 907183"/>
                <a:gd name="connsiteY13" fmla="*/ 347870 h 915983"/>
                <a:gd name="connsiteX14" fmla="*/ 337148 w 907183"/>
                <a:gd name="connsiteY14" fmla="*/ 379583 h 915983"/>
                <a:gd name="connsiteX15" fmla="*/ 337148 w 907183"/>
                <a:gd name="connsiteY15" fmla="*/ 427153 h 915983"/>
                <a:gd name="connsiteX16" fmla="*/ 363575 w 907183"/>
                <a:gd name="connsiteY16" fmla="*/ 480009 h 91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7183" h="915983">
                  <a:moveTo>
                    <a:pt x="860417" y="4309"/>
                  </a:moveTo>
                  <a:cubicBezTo>
                    <a:pt x="587330" y="-2298"/>
                    <a:pt x="314244" y="-8904"/>
                    <a:pt x="173296" y="46594"/>
                  </a:cubicBezTo>
                  <a:cubicBezTo>
                    <a:pt x="32348" y="102092"/>
                    <a:pt x="35871" y="228064"/>
                    <a:pt x="14729" y="337299"/>
                  </a:cubicBezTo>
                  <a:cubicBezTo>
                    <a:pt x="-6413" y="446534"/>
                    <a:pt x="-11698" y="607743"/>
                    <a:pt x="46443" y="702002"/>
                  </a:cubicBezTo>
                  <a:cubicBezTo>
                    <a:pt x="104584" y="796261"/>
                    <a:pt x="252579" y="874664"/>
                    <a:pt x="363575" y="902853"/>
                  </a:cubicBezTo>
                  <a:cubicBezTo>
                    <a:pt x="474571" y="931042"/>
                    <a:pt x="623448" y="910781"/>
                    <a:pt x="712422" y="871139"/>
                  </a:cubicBezTo>
                  <a:cubicBezTo>
                    <a:pt x="801395" y="831497"/>
                    <a:pt x="870988" y="729310"/>
                    <a:pt x="897416" y="665003"/>
                  </a:cubicBezTo>
                  <a:cubicBezTo>
                    <a:pt x="923844" y="600696"/>
                    <a:pt x="890368" y="535507"/>
                    <a:pt x="870988" y="485294"/>
                  </a:cubicBezTo>
                  <a:cubicBezTo>
                    <a:pt x="851608" y="435081"/>
                    <a:pt x="824299" y="398083"/>
                    <a:pt x="781134" y="363727"/>
                  </a:cubicBezTo>
                  <a:cubicBezTo>
                    <a:pt x="737969" y="329371"/>
                    <a:pt x="663971" y="297658"/>
                    <a:pt x="611996" y="279158"/>
                  </a:cubicBezTo>
                  <a:cubicBezTo>
                    <a:pt x="560021" y="260659"/>
                    <a:pt x="505404" y="252730"/>
                    <a:pt x="469286" y="252730"/>
                  </a:cubicBezTo>
                  <a:cubicBezTo>
                    <a:pt x="433168" y="252730"/>
                    <a:pt x="414669" y="268587"/>
                    <a:pt x="395289" y="279158"/>
                  </a:cubicBezTo>
                  <a:cubicBezTo>
                    <a:pt x="375909" y="289729"/>
                    <a:pt x="361813" y="304705"/>
                    <a:pt x="353004" y="316157"/>
                  </a:cubicBezTo>
                  <a:cubicBezTo>
                    <a:pt x="344195" y="327609"/>
                    <a:pt x="345076" y="337299"/>
                    <a:pt x="342433" y="347870"/>
                  </a:cubicBezTo>
                  <a:cubicBezTo>
                    <a:pt x="339790" y="358441"/>
                    <a:pt x="338029" y="366369"/>
                    <a:pt x="337148" y="379583"/>
                  </a:cubicBezTo>
                  <a:cubicBezTo>
                    <a:pt x="336267" y="392797"/>
                    <a:pt x="332744" y="410415"/>
                    <a:pt x="337148" y="427153"/>
                  </a:cubicBezTo>
                  <a:cubicBezTo>
                    <a:pt x="341552" y="443891"/>
                    <a:pt x="363575" y="480009"/>
                    <a:pt x="363575" y="4800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000">
                <a:solidFill>
                  <a:schemeClr val="accent2"/>
                </a:solidFill>
              </a:rPr>
              <a:t>…the small print…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0200"/>
            <a:ext cx="8208963" cy="5068888"/>
          </a:xfrm>
        </p:spPr>
        <p:txBody>
          <a:bodyPr/>
          <a:lstStyle/>
          <a:p>
            <a:pPr eaLnBrk="1" hangingPunct="1"/>
            <a:r>
              <a:rPr lang="en-GB" altLang="en-US" dirty="0"/>
              <a:t>Maximum of two sensors.</a:t>
            </a:r>
          </a:p>
          <a:p>
            <a:pPr eaLnBrk="1" hangingPunct="1"/>
            <a:r>
              <a:rPr lang="en-GB" altLang="en-US" dirty="0"/>
              <a:t>All circuit nodes must be represented on the single supplied breadboard.</a:t>
            </a:r>
          </a:p>
          <a:p>
            <a:pPr eaLnBrk="1" hangingPunct="1"/>
            <a:r>
              <a:rPr lang="en-GB" altLang="en-US" dirty="0"/>
              <a:t>Maximum of 4 AA batteries.</a:t>
            </a:r>
          </a:p>
          <a:p>
            <a:pPr eaLnBrk="1" hangingPunct="1"/>
            <a:r>
              <a:rPr lang="en-GB" altLang="en-US" dirty="0"/>
              <a:t>Completely autonomous: no operator intervention after turn-on.</a:t>
            </a:r>
          </a:p>
          <a:p>
            <a:pPr eaLnBrk="1" hangingPunct="1"/>
            <a:r>
              <a:rPr lang="en-GB" altLang="en-US" dirty="0"/>
              <a:t>The Basic bug architecture may not be changed (</a:t>
            </a:r>
            <a:r>
              <a:rPr lang="en-GB" altLang="en-US" dirty="0" err="1"/>
              <a:t>eg</a:t>
            </a:r>
            <a:r>
              <a:rPr lang="en-GB" altLang="en-US" dirty="0"/>
              <a:t> you can’t relocate / upgrade the motors…)</a:t>
            </a:r>
          </a:p>
        </p:txBody>
      </p:sp>
      <p:pic>
        <p:nvPicPr>
          <p:cNvPr id="33796" name="Picture 4" descr="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5843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000">
                <a:solidFill>
                  <a:schemeClr val="accent2"/>
                </a:solidFill>
              </a:rPr>
              <a:t>…more small print…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440" y="1556792"/>
            <a:ext cx="8208963" cy="5068888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If using microprocessor, may not exceed 8 pin device (and only one device!!)</a:t>
            </a:r>
          </a:p>
          <a:p>
            <a:pPr eaLnBrk="1" hangingPunct="1"/>
            <a:r>
              <a:rPr lang="en-GB" altLang="en-US" sz="2800" dirty="0"/>
              <a:t>There may be short (&lt;11mm) breaks in the track</a:t>
            </a:r>
          </a:p>
          <a:p>
            <a:pPr eaLnBrk="1" hangingPunct="1"/>
            <a:r>
              <a:rPr lang="en-GB" altLang="en-US" sz="2800" dirty="0"/>
              <a:t>The bug must not be confused by uneven lighting conditions</a:t>
            </a:r>
          </a:p>
          <a:p>
            <a:pPr eaLnBrk="1" hangingPunct="1"/>
            <a:r>
              <a:rPr lang="en-GB" altLang="en-US" sz="2800" dirty="0"/>
              <a:t>Must have a single switch (or equivalent) to start – making a breadboard connection is not acceptable</a:t>
            </a:r>
          </a:p>
          <a:p>
            <a:pPr eaLnBrk="1" hangingPunct="1"/>
            <a:r>
              <a:rPr lang="en-GB" altLang="en-US" sz="2800" dirty="0"/>
              <a:t>Logbook must include single page of instructions</a:t>
            </a:r>
          </a:p>
          <a:p>
            <a:pPr eaLnBrk="1" hangingPunct="1"/>
            <a:endParaRPr lang="en-GB" altLang="en-US" i="1" dirty="0">
              <a:solidFill>
                <a:srgbClr val="FF0000"/>
              </a:solidFill>
            </a:endParaRPr>
          </a:p>
        </p:txBody>
      </p:sp>
      <p:pic>
        <p:nvPicPr>
          <p:cNvPr id="33796" name="Picture 4" descr="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5843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 logo">
  <a:themeElements>
    <a:clrScheme name="IC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 log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C log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3008</TotalTime>
  <Words>1382</Words>
  <Application>Microsoft Office PowerPoint</Application>
  <PresentationFormat>On-screen Show (4:3)</PresentationFormat>
  <Paragraphs>233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Book Antiqua</vt:lpstr>
      <vt:lpstr>Bookman Old Style</vt:lpstr>
      <vt:lpstr>Calibri</vt:lpstr>
      <vt:lpstr>Times New Roman</vt:lpstr>
      <vt:lpstr>IC logo</vt:lpstr>
      <vt:lpstr>Document</vt:lpstr>
      <vt:lpstr>EEE First year Design Project 2014 – 2015 session</vt:lpstr>
      <vt:lpstr>Design Project: Objectives</vt:lpstr>
      <vt:lpstr>Design Project: Motivation</vt:lpstr>
      <vt:lpstr>Design brief for CRAWLEE</vt:lpstr>
      <vt:lpstr>The “snail trail”</vt:lpstr>
      <vt:lpstr>The track (1)</vt:lpstr>
      <vt:lpstr>The track (2)</vt:lpstr>
      <vt:lpstr>…the small print…</vt:lpstr>
      <vt:lpstr>…more small print…</vt:lpstr>
      <vt:lpstr>Batteries &amp; Pen</vt:lpstr>
      <vt:lpstr>Superbugs</vt:lpstr>
      <vt:lpstr>WWW?</vt:lpstr>
      <vt:lpstr>Group composition</vt:lpstr>
      <vt:lpstr>Group composition</vt:lpstr>
      <vt:lpstr>How will the project work?</vt:lpstr>
      <vt:lpstr>Stage 1 overview</vt:lpstr>
      <vt:lpstr>Resources (stage 1)</vt:lpstr>
      <vt:lpstr>Stage 1</vt:lpstr>
      <vt:lpstr>Stage 1</vt:lpstr>
      <vt:lpstr>Stage 1</vt:lpstr>
      <vt:lpstr>Stage 1</vt:lpstr>
      <vt:lpstr>Stage 1</vt:lpstr>
      <vt:lpstr>Stage 1</vt:lpstr>
      <vt:lpstr>Stage 1</vt:lpstr>
      <vt:lpstr>Stage 1: To be completed by end of Autumn term</vt:lpstr>
      <vt:lpstr>Submitting reports</vt:lpstr>
      <vt:lpstr>Stage 2 Overview</vt:lpstr>
      <vt:lpstr>Resources (stage 2)</vt:lpstr>
      <vt:lpstr>Stage 2</vt:lpstr>
      <vt:lpstr>Stage 2</vt:lpstr>
      <vt:lpstr>Stage 2: To be completed by end of spring term</vt:lpstr>
      <vt:lpstr>Stage 3 Overview</vt:lpstr>
      <vt:lpstr>Resources (stage 3)</vt:lpstr>
      <vt:lpstr>Stage 3 Details</vt:lpstr>
      <vt:lpstr>Stage 3</vt:lpstr>
      <vt:lpstr>Assessment</vt:lpstr>
      <vt:lpstr>Assessment breakdown</vt:lpstr>
      <vt:lpstr>Extra</vt:lpstr>
      <vt:lpstr>More Extra</vt:lpstr>
    </vt:vector>
  </TitlesOfParts>
  <Company>Imperial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tate</dc:creator>
  <cp:lastModifiedBy>Sun, Yumeng</cp:lastModifiedBy>
  <cp:revision>168</cp:revision>
  <cp:lastPrinted>2013-10-09T09:45:37Z</cp:lastPrinted>
  <dcterms:created xsi:type="dcterms:W3CDTF">2009-08-20T13:12:04Z</dcterms:created>
  <dcterms:modified xsi:type="dcterms:W3CDTF">2017-05-25T17:42:32Z</dcterms:modified>
</cp:coreProperties>
</file>